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3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9931400" cy="67945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rednji stil 2 - Isticanj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rednji stil 2 - Isticanj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Srednji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Bez stila, bez rešetk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Stil teme 1 - Isticanj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il teme 1 - Isticanj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75DCB02-9BB8-47FD-8907-85C794F793BA}" styleName="Stil teme 1 - Isticanj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16DA210-FB5B-4158-B5E0-FEB733F419BA}" styleName="Svijetli stil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D7B26C5-4107-4FEC-AEDC-1716B250A1EF}" styleName="Svijetli sti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1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AA16CD7-E5BE-47EF-A5B5-6F1370AEEC7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hr-HR" dirty="0" err="1"/>
              <a:t>Interreg</a:t>
            </a:r>
            <a:r>
              <a:rPr lang="hr-HR" dirty="0"/>
              <a:t> V-A Program suradnje Mađarska-Hrvatska 2014.-2020. </a:t>
            </a:r>
            <a:br>
              <a:rPr lang="hr-HR" dirty="0"/>
            </a:br>
            <a:r>
              <a:rPr lang="hr-HR" dirty="0"/>
              <a:t>2. Poziv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A842483A-2979-4576-AE68-7724290BDA5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dirty="0"/>
              <a:t>13. veljače 2019., Virovitica </a:t>
            </a:r>
          </a:p>
        </p:txBody>
      </p:sp>
      <p:sp>
        <p:nvSpPr>
          <p:cNvPr id="7" name="Pravokutnik 6">
            <a:extLst>
              <a:ext uri="{FF2B5EF4-FFF2-40B4-BE49-F238E27FC236}">
                <a16:creationId xmlns:a16="http://schemas.microsoft.com/office/drawing/2014/main" id="{2DD8CB9E-6BBD-47F7-AB38-CE95273648DB}"/>
              </a:ext>
            </a:extLst>
          </p:cNvPr>
          <p:cNvSpPr/>
          <p:nvPr userDrawn="1"/>
        </p:nvSpPr>
        <p:spPr>
          <a:xfrm>
            <a:off x="0" y="0"/>
            <a:ext cx="640080" cy="685800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9" name="Slika 8">
            <a:extLst>
              <a:ext uri="{FF2B5EF4-FFF2-40B4-BE49-F238E27FC236}">
                <a16:creationId xmlns:a16="http://schemas.microsoft.com/office/drawing/2014/main" id="{A13BA53F-8443-4330-8658-E44F1BC490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5528364"/>
            <a:ext cx="1219200" cy="1219200"/>
          </a:xfrm>
          <a:prstGeom prst="rect">
            <a:avLst/>
          </a:prstGeom>
        </p:spPr>
      </p:pic>
      <p:pic>
        <p:nvPicPr>
          <p:cNvPr id="11" name="Slika 10">
            <a:extLst>
              <a:ext uri="{FF2B5EF4-FFF2-40B4-BE49-F238E27FC236}">
                <a16:creationId xmlns:a16="http://schemas.microsoft.com/office/drawing/2014/main" id="{8775ABA5-B1B5-440B-8528-E3C0B397B82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3183" y="5483896"/>
            <a:ext cx="1943692" cy="1374104"/>
          </a:xfrm>
          <a:prstGeom prst="rect">
            <a:avLst/>
          </a:prstGeom>
        </p:spPr>
      </p:pic>
      <p:pic>
        <p:nvPicPr>
          <p:cNvPr id="13" name="Slika 12">
            <a:extLst>
              <a:ext uri="{FF2B5EF4-FFF2-40B4-BE49-F238E27FC236}">
                <a16:creationId xmlns:a16="http://schemas.microsoft.com/office/drawing/2014/main" id="{C3D3C415-0892-478A-BA47-5A4FBB457BB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6320" y="6240173"/>
            <a:ext cx="2657860" cy="399326"/>
          </a:xfrm>
          <a:prstGeom prst="rect">
            <a:avLst/>
          </a:prstGeom>
        </p:spPr>
      </p:pic>
      <p:pic>
        <p:nvPicPr>
          <p:cNvPr id="15" name="Slika 14">
            <a:extLst>
              <a:ext uri="{FF2B5EF4-FFF2-40B4-BE49-F238E27FC236}">
                <a16:creationId xmlns:a16="http://schemas.microsoft.com/office/drawing/2014/main" id="{1597E3AD-639B-4A5E-B59C-E4C4FB274DF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4594" y="51832"/>
            <a:ext cx="1943692" cy="1034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4967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1A01A61-D9DE-4B0B-90CD-54D741574B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7C51BF99-E174-486D-B0EF-D3B1B6D30A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B1123DAD-79E4-4137-B03A-58B3F420E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210B7-4F51-4A37-A3E7-0CCFF37AA318}" type="datetimeFigureOut">
              <a:rPr lang="hr-HR" smtClean="0"/>
              <a:t>13.2.2019.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5B18966F-902D-4297-8800-4602A4687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4F365D05-A20D-437B-B3F9-0BE13F5E7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5E9A5-019B-4556-8210-46FAB82B0A4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69363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5CC43532-40D2-46F7-AE46-1B663664D4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27A3F6CE-B3BB-4A5C-8987-4158618C2D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5C041E2E-B843-4747-BF0D-1CAAEC23C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210B7-4F51-4A37-A3E7-0CCFF37AA318}" type="datetimeFigureOut">
              <a:rPr lang="hr-HR" smtClean="0"/>
              <a:t>13.2.2019.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3A2FDA26-6219-416A-A52D-39E33A4F4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42E2596D-343C-4215-8049-634A4460E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5E9A5-019B-4556-8210-46FAB82B0A4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21424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Slika 7">
            <a:extLst>
              <a:ext uri="{FF2B5EF4-FFF2-40B4-BE49-F238E27FC236}">
                <a16:creationId xmlns:a16="http://schemas.microsoft.com/office/drawing/2014/main" id="{CD1FED26-028E-4228-9CB8-D1AAB80CD34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11999" y="5904916"/>
            <a:ext cx="820241" cy="820241"/>
          </a:xfrm>
          <a:prstGeom prst="rect">
            <a:avLst/>
          </a:prstGeom>
        </p:spPr>
      </p:pic>
      <p:pic>
        <p:nvPicPr>
          <p:cNvPr id="9" name="Slika 8">
            <a:extLst>
              <a:ext uri="{FF2B5EF4-FFF2-40B4-BE49-F238E27FC236}">
                <a16:creationId xmlns:a16="http://schemas.microsoft.com/office/drawing/2014/main" id="{DDD85D50-7E86-4135-B816-5ED8B4F2269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540537" y="5794942"/>
            <a:ext cx="1507181" cy="1063058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7224447A-7BB9-45A8-B694-C0EA71856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416338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6475B87-46EC-41C0-BC8B-C580477627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3460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CC0C71E5-EBD5-46C4-98E0-6BEE03F763E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787043" y="212687"/>
            <a:ext cx="1944793" cy="1030313"/>
          </a:xfrm>
          <a:prstGeom prst="rect">
            <a:avLst/>
          </a:prstGeom>
        </p:spPr>
      </p:pic>
      <p:pic>
        <p:nvPicPr>
          <p:cNvPr id="10" name="Slika 9">
            <a:extLst>
              <a:ext uri="{FF2B5EF4-FFF2-40B4-BE49-F238E27FC236}">
                <a16:creationId xmlns:a16="http://schemas.microsoft.com/office/drawing/2014/main" id="{93A18FD2-C875-45C6-A41C-B127B021A19F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5112326" y="6360543"/>
            <a:ext cx="2445720" cy="364614"/>
          </a:xfrm>
          <a:prstGeom prst="rect">
            <a:avLst/>
          </a:prstGeom>
        </p:spPr>
      </p:pic>
      <p:pic>
        <p:nvPicPr>
          <p:cNvPr id="11" name="Slika 10">
            <a:extLst>
              <a:ext uri="{FF2B5EF4-FFF2-40B4-BE49-F238E27FC236}">
                <a16:creationId xmlns:a16="http://schemas.microsoft.com/office/drawing/2014/main" id="{EF6594AE-AFA2-4411-844C-03182C9C1EDA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0" y="0"/>
            <a:ext cx="65111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4929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D60D969-31D2-4F40-B24B-1DCCA20277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23D5917A-5074-4680-B65B-768197DFE5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89244830-578B-49C2-9CB9-58B9F213E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210B7-4F51-4A37-A3E7-0CCFF37AA318}" type="datetimeFigureOut">
              <a:rPr lang="hr-HR" smtClean="0"/>
              <a:t>13.2.2019.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05DBE242-E883-468C-90DF-93CA5DA50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40B2B6CE-9BFF-465F-8E86-216345B78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5E9A5-019B-4556-8210-46FAB82B0A4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75008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3165BEC-29D4-4B62-A41F-8AB3911A5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9A173C1-54AF-4238-9BB6-F6259B98C1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70068786-1040-4D8B-8893-C94312A174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140D21F0-B04D-4E2F-8C60-AFE9B780E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210B7-4F51-4A37-A3E7-0CCFF37AA318}" type="datetimeFigureOut">
              <a:rPr lang="hr-HR" smtClean="0"/>
              <a:t>13.2.2019.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AAF76951-E8B4-4789-8ECE-50B04416A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FE4C8981-8909-4A65-A36F-437FD0254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5E9A5-019B-4556-8210-46FAB82B0A4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1080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32A5A2B-3387-4C9B-8306-B51150CF7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BED7087B-91A4-4401-9AF3-F580CDF625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9E3DE210-60F5-4566-B492-F75AE3E341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9BA63EF0-C808-49E2-91FE-9B93EB96F1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CEFC9C87-0C6F-41AD-B892-DB86D7E135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AEE716C0-BF51-4220-A978-F191A77BD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210B7-4F51-4A37-A3E7-0CCFF37AA318}" type="datetimeFigureOut">
              <a:rPr lang="hr-HR" smtClean="0"/>
              <a:t>13.2.2019.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D21A0472-3839-4C96-9E3F-9F8B55C68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33CB7D93-A47F-4202-A45F-C0EAF8171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5E9A5-019B-4556-8210-46FAB82B0A4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68146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F17F5F3-08FB-42E8-B5A2-EEAF03DDD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903DF786-ABA1-48A2-836A-4F71163E7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210B7-4F51-4A37-A3E7-0CCFF37AA318}" type="datetimeFigureOut">
              <a:rPr lang="hr-HR" smtClean="0"/>
              <a:t>13.2.2019.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D607689E-1316-4B77-8E73-E7269560A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02C51F71-6D2C-4E1E-95A5-56930CFB1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5E9A5-019B-4556-8210-46FAB82B0A4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27327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1C555A3D-048D-4BC6-8D7B-7CB62A8EB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210B7-4F51-4A37-A3E7-0CCFF37AA318}" type="datetimeFigureOut">
              <a:rPr lang="hr-HR" smtClean="0"/>
              <a:t>13.2.2019.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D7909981-6FC2-4CCA-AFDC-9A4B8F2A6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89474C50-EC4E-4B5A-A6B2-7935D2884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5E9A5-019B-4556-8210-46FAB82B0A4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4640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0D0CC29-2660-4A62-BF6C-91F41E8DC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9C71B7D-C42B-4B44-BDFF-E9BFA9CAE4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DEC2AD2D-E74E-4F5B-A71A-9DDDFC5D07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0D9A094B-C2AB-4040-9F2D-9F26523E6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210B7-4F51-4A37-A3E7-0CCFF37AA318}" type="datetimeFigureOut">
              <a:rPr lang="hr-HR" smtClean="0"/>
              <a:t>13.2.2019.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B5598199-590A-4BCB-9DC3-7275C9408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F2504E61-C1EF-4636-A730-EA91FF656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5E9A5-019B-4556-8210-46FAB82B0A4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21766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E85E515-ADE2-4435-824C-B34D689E98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9DA3F74D-3A03-4F39-B047-93D0EB2446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FDEE7724-8224-492B-A3F1-6E6994A0DA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11F00482-DE24-4F0F-8F68-1B0873470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210B7-4F51-4A37-A3E7-0CCFF37AA318}" type="datetimeFigureOut">
              <a:rPr lang="hr-HR" smtClean="0"/>
              <a:t>13.2.2019.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659892FD-7324-4E19-B919-17AD45FA8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44971BBD-C05B-4F11-BCE7-02D4B3F21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5E9A5-019B-4556-8210-46FAB82B0A4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9627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E6BAD514-8F8B-4CF8-B601-2E6564B4A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30423A9A-4C16-4DBD-8D77-5BDED57D1F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12B985CD-28A4-4492-A9B4-F09A9971C3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8210B7-4F51-4A37-A3E7-0CCFF37AA318}" type="datetimeFigureOut">
              <a:rPr lang="hr-HR" smtClean="0"/>
              <a:t>13.2.2019.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CB4AB902-BA0F-4D32-8C9E-5DD11E60B0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961FE15F-3765-4387-851A-52FE82E0A0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D5E9A5-019B-4556-8210-46FAB82B0A4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80974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7" Type="http://schemas.openxmlformats.org/officeDocument/2006/relationships/image" Target="../media/image18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svg"/><Relationship Id="rId4" Type="http://schemas.openxmlformats.org/officeDocument/2006/relationships/image" Target="../media/image15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sv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svg"/><Relationship Id="rId5" Type="http://schemas.openxmlformats.org/officeDocument/2006/relationships/image" Target="../media/image22.png"/><Relationship Id="rId10" Type="http://schemas.openxmlformats.org/officeDocument/2006/relationships/image" Target="../media/image27.svg"/><Relationship Id="rId4" Type="http://schemas.openxmlformats.org/officeDocument/2006/relationships/image" Target="../media/image21.svg"/><Relationship Id="rId9" Type="http://schemas.openxmlformats.org/officeDocument/2006/relationships/image" Target="../media/image26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MIROSLAVA.BATO@RAVIDRA.HR" TargetMode="External"/><Relationship Id="rId2" Type="http://schemas.openxmlformats.org/officeDocument/2006/relationships/hyperlink" Target="http://www.huhr-cbc.com/en/list-of-call-for-proposals/10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453869FF-CF61-4B92-873C-076E8FE80B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448" y="1846533"/>
            <a:ext cx="4441530" cy="3326860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2365D96E-078A-435B-873C-7956DCEAE0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  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59ABC96C-19B2-4323-AB10-3FA0CB47F1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24161" y="1509501"/>
            <a:ext cx="6796391" cy="3838997"/>
          </a:xfrm>
        </p:spPr>
        <p:txBody>
          <a:bodyPr>
            <a:normAutofit fontScale="55000" lnSpcReduction="20000"/>
          </a:bodyPr>
          <a:lstStyle/>
          <a:p>
            <a:r>
              <a:rPr lang="pl-PL" sz="6500" dirty="0"/>
              <a:t>Drugi poziv za podnošenje prijedloga</a:t>
            </a:r>
          </a:p>
          <a:p>
            <a:endParaRPr lang="hr-HR" sz="6500" dirty="0"/>
          </a:p>
          <a:p>
            <a:r>
              <a:rPr lang="hr-HR" sz="6500" dirty="0" err="1"/>
              <a:t>Interreg</a:t>
            </a:r>
            <a:r>
              <a:rPr lang="hr-HR" sz="6500" dirty="0"/>
              <a:t> V-A Programa suradnje Mađarska-Hrvatska 2014.-2020.</a:t>
            </a:r>
          </a:p>
          <a:p>
            <a:endParaRPr lang="hr-HR" sz="5700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r>
              <a:rPr lang="hr-HR" dirty="0"/>
              <a:t>13. veljače 2019. , Virovitica </a:t>
            </a:r>
          </a:p>
        </p:txBody>
      </p:sp>
    </p:spTree>
    <p:extLst>
      <p:ext uri="{BB962C8B-B14F-4D97-AF65-F5344CB8AC3E}">
        <p14:creationId xmlns:p14="http://schemas.microsoft.com/office/powerpoint/2010/main" val="22073239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1D85B77-39F1-4453-9A1B-A18E74492C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7416338" cy="784166"/>
          </a:xfrm>
        </p:spPr>
        <p:txBody>
          <a:bodyPr>
            <a:normAutofit fontScale="90000"/>
          </a:bodyPr>
          <a:lstStyle/>
          <a:p>
            <a:br>
              <a:rPr lang="hr-HR" sz="2800" b="1" dirty="0"/>
            </a:br>
            <a:r>
              <a:rPr lang="hr-HR" sz="2800" b="1" dirty="0"/>
              <a:t>PRIORITET</a:t>
            </a:r>
            <a:r>
              <a:rPr lang="hr-HR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hr-HR" sz="2800" b="1" dirty="0"/>
              <a:t>3 - SURADNJA</a:t>
            </a:r>
            <a:br>
              <a:rPr lang="hr-HR" b="1" dirty="0">
                <a:solidFill>
                  <a:schemeClr val="accent2">
                    <a:lumMod val="50000"/>
                  </a:schemeClr>
                </a:solidFill>
              </a:rPr>
            </a:b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EC44F96-17DD-4FE6-8E8F-1CEBA3952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3850"/>
            <a:ext cx="10515600" cy="4626375"/>
          </a:xfrm>
        </p:spPr>
        <p:txBody>
          <a:bodyPr>
            <a:normAutofit/>
          </a:bodyPr>
          <a:lstStyle/>
          <a:p>
            <a:pPr algn="just"/>
            <a:r>
              <a:rPr lang="hr-HR" dirty="0"/>
              <a:t>Prioritet ulaganja 11b - Promicanje pravne i administrativne suradnje i suradnje između građana i institucija -&gt; 3.1 Uključivanje više društvenih i institucionalnih dionika u prekograničnu suradnju</a:t>
            </a:r>
          </a:p>
          <a:p>
            <a:endParaRPr lang="hr-HR" sz="700" dirty="0"/>
          </a:p>
          <a:p>
            <a:pPr>
              <a:buFont typeface="Wingdings" panose="05000000000000000000" pitchFamily="2" charset="2"/>
              <a:buChar char="ü"/>
            </a:pPr>
            <a:r>
              <a:rPr lang="hr-HR" sz="2000" dirty="0"/>
              <a:t>Aktivnosti usmjerene na pružanje prilike širokom krugu organizacija da razrade razvojna pitanja koja zajedno na obje strane granice smatraju relevantnim u vezi s budućnošću graničnog područja.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sz="2000" dirty="0"/>
              <a:t>Aktivnosti usmjerene na različite razine skupina dionika kako bi se povećale interakcije i promicalo međusobno razumijevanje i olakšalo formuliranje okvira teritorijalnog upravljanja.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sz="2000" dirty="0"/>
              <a:t>Izgradnja kapaciteta kroz zajedničke aktivnosti kao što su poboljšanje struktura, procesa i ljudskih resursa.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sz="2000" dirty="0"/>
              <a:t>Osmišljavanje i provođenje niza zajedničkih kulturnih i sportskih događanja na cijelom području pograničnog područja, osiguravajući da se ljudi susreću i međusobno djeluju („djelovanje ljudi na ljude“) zajedno s općinama i organizacijama civilnog društva (okolišne, kulturne, manjinske itd.).</a:t>
            </a:r>
          </a:p>
        </p:txBody>
      </p:sp>
    </p:spTree>
    <p:extLst>
      <p:ext uri="{BB962C8B-B14F-4D97-AF65-F5344CB8AC3E}">
        <p14:creationId xmlns:p14="http://schemas.microsoft.com/office/powerpoint/2010/main" val="6584450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6CE79F8-CE3D-4333-8C96-60AB23B9A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416338" cy="817723"/>
          </a:xfrm>
        </p:spPr>
        <p:txBody>
          <a:bodyPr/>
          <a:lstStyle/>
          <a:p>
            <a:r>
              <a:rPr lang="hr-HR" sz="2500" b="1" dirty="0"/>
              <a:t>PRIORITET</a:t>
            </a:r>
            <a:r>
              <a:rPr lang="hr-HR" dirty="0"/>
              <a:t> </a:t>
            </a:r>
            <a:r>
              <a:rPr lang="hr-HR" sz="2500" b="1" dirty="0"/>
              <a:t>3 - SURADNJA</a:t>
            </a:r>
          </a:p>
        </p:txBody>
      </p:sp>
      <p:graphicFrame>
        <p:nvGraphicFramePr>
          <p:cNvPr id="4" name="Rezervirano mjesto sadržaja 3">
            <a:extLst>
              <a:ext uri="{FF2B5EF4-FFF2-40B4-BE49-F238E27FC236}">
                <a16:creationId xmlns:a16="http://schemas.microsoft.com/office/drawing/2014/main" id="{7CA30736-3859-4640-825C-76A3E129683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2186031"/>
              </p:ext>
            </p:extLst>
          </p:nvPr>
        </p:nvGraphicFramePr>
        <p:xfrm>
          <a:off x="1098958" y="1637950"/>
          <a:ext cx="10596160" cy="3582099"/>
        </p:xfrm>
        <a:graphic>
          <a:graphicData uri="http://schemas.openxmlformats.org/drawingml/2006/table">
            <a:tbl>
              <a:tblPr firstRow="1" firstCol="1" bandRow="1">
                <a:tableStyleId>{9D7B26C5-4107-4FEC-AEDC-1716B250A1EF}</a:tableStyleId>
              </a:tblPr>
              <a:tblGrid>
                <a:gridCol w="5441125">
                  <a:extLst>
                    <a:ext uri="{9D8B030D-6E8A-4147-A177-3AD203B41FA5}">
                      <a16:colId xmlns:a16="http://schemas.microsoft.com/office/drawing/2014/main" val="580762119"/>
                    </a:ext>
                  </a:extLst>
                </a:gridCol>
                <a:gridCol w="5155035">
                  <a:extLst>
                    <a:ext uri="{9D8B030D-6E8A-4147-A177-3AD203B41FA5}">
                      <a16:colId xmlns:a16="http://schemas.microsoft.com/office/drawing/2014/main" val="859386131"/>
                    </a:ext>
                  </a:extLst>
                </a:gridCol>
              </a:tblGrid>
              <a:tr h="12619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400" dirty="0">
                          <a:effectLst/>
                        </a:rPr>
                        <a:t>Komponenta 1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400" dirty="0">
                          <a:effectLst/>
                        </a:rPr>
                        <a:t>Tematska suradnja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400" dirty="0">
                          <a:effectLst/>
                        </a:rPr>
                        <a:t>Raspoloživ iznos: 1.559.379 EUR</a:t>
                      </a:r>
                      <a:endParaRPr lang="hr-H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400">
                          <a:effectLst/>
                        </a:rPr>
                        <a:t>Komponenta 2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400">
                          <a:effectLst/>
                        </a:rPr>
                        <a:t>Suradnja između ljudi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400">
                          <a:effectLst/>
                        </a:rPr>
                        <a:t>Raspoloživ iznos: 1.500.000 EUR</a:t>
                      </a:r>
                      <a:endParaRPr lang="hr-H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43853890"/>
                  </a:ext>
                </a:extLst>
              </a:tr>
              <a:tr h="23201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000" b="0" dirty="0">
                          <a:effectLst/>
                        </a:rPr>
                        <a:t>Postupak odabira: Jedan korak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000" b="0" dirty="0">
                          <a:effectLst/>
                        </a:rPr>
                        <a:t>Maksimalno trajanje projekta: 20 mjeseci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000" b="0" dirty="0">
                          <a:effectLst/>
                        </a:rPr>
                        <a:t>Veličina projekta: 150.000 do 300.000 EUR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000" b="0" dirty="0">
                          <a:effectLst/>
                        </a:rPr>
                        <a:t>Iznos EU doprinosa po projektu: 127.500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000" b="0" dirty="0">
                          <a:effectLst/>
                        </a:rPr>
                        <a:t>do 255.000 EUR</a:t>
                      </a:r>
                      <a:endParaRPr lang="hr-H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effectLst/>
                        </a:rPr>
                        <a:t>Postupak odabira: Jedan korak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effectLst/>
                        </a:rPr>
                        <a:t>Maksimalno trajanje projekta: 20 mjeseci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effectLst/>
                        </a:rPr>
                        <a:t>Veličina projekta: 50.000 do 200.000 EUR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effectLst/>
                        </a:rPr>
                        <a:t>Iznos EU-a po projektu: 42.500 EUR za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effectLst/>
                        </a:rPr>
                        <a:t>170.000 EUR</a:t>
                      </a:r>
                      <a:endParaRPr lang="hr-H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974731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97374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6D4D563-7355-4DE9-A9B2-CE1F2DBC0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416338" cy="750611"/>
          </a:xfrm>
        </p:spPr>
        <p:txBody>
          <a:bodyPr/>
          <a:lstStyle/>
          <a:p>
            <a:r>
              <a:rPr lang="hr-HR" sz="2500" b="1" dirty="0"/>
              <a:t>PRIORITET 4 - OBRAZOVANJE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DAFDDC0-AEE1-4252-80DA-398CA085EF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5461"/>
            <a:ext cx="10515600" cy="4634764"/>
          </a:xfrm>
        </p:spPr>
        <p:txBody>
          <a:bodyPr>
            <a:normAutofit fontScale="92500"/>
          </a:bodyPr>
          <a:lstStyle/>
          <a:p>
            <a:pPr algn="just"/>
            <a:r>
              <a:rPr lang="hr-HR" dirty="0"/>
              <a:t>Prioritet ulaganja 10b - Ulaganje u obrazovanje, osposobljavanje i stručno osposobljavanje za vještine i cjeloživotno učenje kroz razvoj i provedbu zajedničkog obrazovanja, strukovnog obrazovanja i programa obuke -&gt; 4.1 Poboljšati ulogu obrazovnih institucija kao intelektualnih centara za povećanje specifične lokalne baze znanja u regiji</a:t>
            </a:r>
          </a:p>
          <a:p>
            <a:pPr algn="just"/>
            <a:endParaRPr lang="hr-HR" sz="8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hr-HR" sz="2200" dirty="0"/>
              <a:t>Zajedničko razvijanje i pružanje usluge obrazovanja i usavršavanja, povećavajući ponudu obrazovanja i obuke koju pružaju uglavnom lokalne visokoškolske ustanove (novi zajednički razvijeni i provedeni nastavni planovi i programi), bolje iskorištavanje potencijala za dvojno strukovno osposobljavanje, razvoj novih sadržaj o zemlji i regiji dvije susjedne zemlje (uglavnom za osnovne i srednje škole), povećavajući uključenost ugroženih skupina i pojedinaca u aktivnosti obrazovanja i osposobljavanja, motivirajući djecu i mlade kroz uključivanje u zajedničke obrazovne aktivnosti da razviju pozitivan stav prema prekograničnoj suradnji od rane dobi.</a:t>
            </a:r>
          </a:p>
        </p:txBody>
      </p:sp>
    </p:spTree>
    <p:extLst>
      <p:ext uri="{BB962C8B-B14F-4D97-AF65-F5344CB8AC3E}">
        <p14:creationId xmlns:p14="http://schemas.microsoft.com/office/powerpoint/2010/main" val="24253261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930E86B-7A45-4FF2-B897-DA9DEB59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416338" cy="784167"/>
          </a:xfrm>
        </p:spPr>
        <p:txBody>
          <a:bodyPr>
            <a:normAutofit/>
          </a:bodyPr>
          <a:lstStyle/>
          <a:p>
            <a:r>
              <a:rPr lang="hr-HR" sz="2500" b="1" dirty="0"/>
              <a:t>PRIORITET 4 - OBRAZOVANJE</a:t>
            </a:r>
            <a:endParaRPr lang="hr-HR" sz="2500" dirty="0"/>
          </a:p>
        </p:txBody>
      </p:sp>
      <p:graphicFrame>
        <p:nvGraphicFramePr>
          <p:cNvPr id="4" name="Rezervirano mjesto sadržaja 3">
            <a:extLst>
              <a:ext uri="{FF2B5EF4-FFF2-40B4-BE49-F238E27FC236}">
                <a16:creationId xmlns:a16="http://schemas.microsoft.com/office/drawing/2014/main" id="{BFAF99C9-9622-426A-84FE-F246EBFB530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6318872"/>
              </p:ext>
            </p:extLst>
          </p:nvPr>
        </p:nvGraphicFramePr>
        <p:xfrm>
          <a:off x="1057012" y="1510019"/>
          <a:ext cx="10679186" cy="4073976"/>
        </p:xfrm>
        <a:graphic>
          <a:graphicData uri="http://schemas.openxmlformats.org/drawingml/2006/table">
            <a:tbl>
              <a:tblPr firstRow="1" firstCol="1" bandRow="1">
                <a:tableStyleId>{9D7B26C5-4107-4FEC-AEDC-1716B250A1EF}</a:tableStyleId>
              </a:tblPr>
              <a:tblGrid>
                <a:gridCol w="5339593">
                  <a:extLst>
                    <a:ext uri="{9D8B030D-6E8A-4147-A177-3AD203B41FA5}">
                      <a16:colId xmlns:a16="http://schemas.microsoft.com/office/drawing/2014/main" val="1120450932"/>
                    </a:ext>
                  </a:extLst>
                </a:gridCol>
                <a:gridCol w="5339593">
                  <a:extLst>
                    <a:ext uri="{9D8B030D-6E8A-4147-A177-3AD203B41FA5}">
                      <a16:colId xmlns:a16="http://schemas.microsoft.com/office/drawing/2014/main" val="1650888975"/>
                    </a:ext>
                  </a:extLst>
                </a:gridCol>
              </a:tblGrid>
              <a:tr h="15733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400" dirty="0">
                          <a:effectLst/>
                        </a:rPr>
                        <a:t>Komponenta 1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400" dirty="0">
                          <a:effectLst/>
                        </a:rPr>
                        <a:t>Suradnja u visokom obrazovanju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400" dirty="0">
                          <a:effectLst/>
                        </a:rPr>
                        <a:t>Raspoloživ iznos: 766.435 EUR</a:t>
                      </a:r>
                      <a:endParaRPr lang="hr-H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400">
                          <a:effectLst/>
                        </a:rPr>
                        <a:t>Komponenta 2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400">
                          <a:effectLst/>
                        </a:rPr>
                        <a:t>Suradnja u predškolskom, osnovnom i srednjem obrazovanju i obrazovanju odraslih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400">
                          <a:effectLst/>
                        </a:rPr>
                        <a:t>Raspoloživ iznos: 1.800.000 EUR</a:t>
                      </a:r>
                      <a:endParaRPr lang="hr-H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13779118"/>
                  </a:ext>
                </a:extLst>
              </a:tr>
              <a:tr h="21345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000" b="0" dirty="0">
                          <a:effectLst/>
                        </a:rPr>
                        <a:t>Postupak odabira: Jedan korak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000" b="0" dirty="0">
                          <a:effectLst/>
                        </a:rPr>
                        <a:t>Maksimalno trajanje projekta: 20 mjeseci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000" b="0" dirty="0">
                          <a:effectLst/>
                        </a:rPr>
                        <a:t>Veličina projekta: 100.000 do 300.000 EUR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000" b="0" dirty="0">
                          <a:effectLst/>
                        </a:rPr>
                        <a:t>Iznos doprinosa EU-a po projektu: 85.000 do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000" b="0" dirty="0">
                          <a:effectLst/>
                        </a:rPr>
                        <a:t>255.000 EUR</a:t>
                      </a:r>
                      <a:endParaRPr lang="hr-H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Postupak odabira: Jedan korak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Maksimalno trajanje projekta: 20 mjeseci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Veličina projekta: 100.000 do 250.000 EUR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Iznos EU doprinosa: 85.000 do 212.500 EUR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93189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14474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rafika 12" descr="Novac">
            <a:extLst>
              <a:ext uri="{FF2B5EF4-FFF2-40B4-BE49-F238E27FC236}">
                <a16:creationId xmlns:a16="http://schemas.microsoft.com/office/drawing/2014/main" id="{57D76A0F-D0C4-4823-83F6-EEAB951771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0906160">
            <a:off x="10243364" y="3710881"/>
            <a:ext cx="1587064" cy="1587064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BCAB7611-0576-40BA-BEAF-7CDFF4B1F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Prihvatljivost troškova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B0D8B62-D019-42B1-B2A2-ED833CE49C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2297"/>
            <a:ext cx="10515600" cy="4357928"/>
          </a:xfrm>
        </p:spPr>
        <p:txBody>
          <a:bodyPr>
            <a:normAutofit/>
          </a:bodyPr>
          <a:lstStyle/>
          <a:p>
            <a:pPr algn="just"/>
            <a:r>
              <a:rPr lang="hr-HR" dirty="0"/>
              <a:t>Prihvatljivi troškovi grupirani su u tzv. tematskim proračunskim cjelinama koje okupljaju sve slične troškove. Prihvatljive su sljedeće kategorije troškova: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hr-HR" dirty="0"/>
              <a:t> </a:t>
            </a:r>
            <a:r>
              <a:rPr lang="hr-HR" sz="2400" dirty="0"/>
              <a:t>Pripremni troškovi,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hr-HR" sz="2400" dirty="0"/>
              <a:t> Troškovi osoblja,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hr-HR" sz="2400" dirty="0"/>
              <a:t> Uredski i administrativni troškovi,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hr-HR" sz="2400" dirty="0"/>
              <a:t> Troškovi putovanja i smještaja,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hr-HR" sz="2400" dirty="0"/>
              <a:t> Troškovi vanjskih stručnjaka i usluga,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hr-HR" sz="2400" dirty="0"/>
              <a:t> Izdaci za opremu,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hr-HR" sz="2400" dirty="0"/>
              <a:t> Infrastruktura i radovi.</a:t>
            </a:r>
          </a:p>
        </p:txBody>
      </p:sp>
      <p:pic>
        <p:nvPicPr>
          <p:cNvPr id="11" name="Grafika 10" descr="Kontrolni popis">
            <a:extLst>
              <a:ext uri="{FF2B5EF4-FFF2-40B4-BE49-F238E27FC236}">
                <a16:creationId xmlns:a16="http://schemas.microsoft.com/office/drawing/2014/main" id="{1AF4A98A-D57A-48E6-A37B-79D446653AA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484339">
            <a:off x="8513493" y="2629989"/>
            <a:ext cx="2201694" cy="2201694"/>
          </a:xfrm>
          <a:prstGeom prst="rect">
            <a:avLst/>
          </a:prstGeom>
        </p:spPr>
      </p:pic>
      <p:pic>
        <p:nvPicPr>
          <p:cNvPr id="5" name="Grafika 4" descr="Novčići">
            <a:extLst>
              <a:ext uri="{FF2B5EF4-FFF2-40B4-BE49-F238E27FC236}">
                <a16:creationId xmlns:a16="http://schemas.microsoft.com/office/drawing/2014/main" id="{0C8C45C6-DA12-432A-8C39-5A14BA0EE43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667531" y="4693202"/>
            <a:ext cx="1125001" cy="1125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108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DDABD95-F4D0-4205-94D8-3FD6BF7A6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7416338" cy="960336"/>
          </a:xfrm>
        </p:spPr>
        <p:txBody>
          <a:bodyPr>
            <a:normAutofit fontScale="90000"/>
          </a:bodyPr>
          <a:lstStyle/>
          <a:p>
            <a:br>
              <a:rPr lang="hr-HR" sz="3100" b="1" dirty="0"/>
            </a:br>
            <a:r>
              <a:rPr lang="nb-NO" sz="3100" b="1" dirty="0"/>
              <a:t>DOKUMENTI KOJI SE </a:t>
            </a:r>
            <a:r>
              <a:rPr lang="hr-HR" sz="3100" b="1" dirty="0"/>
              <a:t>PRILAŽU UZ PROJEKTNU PRIJAVU</a:t>
            </a:r>
            <a:br>
              <a:rPr lang="nb-NO" dirty="0"/>
            </a:br>
            <a:endParaRPr lang="hr-HR" dirty="0"/>
          </a:p>
        </p:txBody>
      </p:sp>
      <p:pic>
        <p:nvPicPr>
          <p:cNvPr id="4" name="Rezervirano mjesto sadržaja 3">
            <a:extLst>
              <a:ext uri="{FF2B5EF4-FFF2-40B4-BE49-F238E27FC236}">
                <a16:creationId xmlns:a16="http://schemas.microsoft.com/office/drawing/2014/main" id="{F9C39E19-C334-4030-9BF9-8648FDE15CB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8680" y="1163620"/>
            <a:ext cx="7082253" cy="4585427"/>
          </a:xfrm>
          <a:prstGeom prst="rect">
            <a:avLst/>
          </a:prstGeom>
        </p:spPr>
      </p:pic>
      <p:pic>
        <p:nvPicPr>
          <p:cNvPr id="6" name="Grafika 5" descr="Dijeli">
            <a:extLst>
              <a:ext uri="{FF2B5EF4-FFF2-40B4-BE49-F238E27FC236}">
                <a16:creationId xmlns:a16="http://schemas.microsoft.com/office/drawing/2014/main" id="{D08B8113-B648-4A3C-9863-58B4D2AF4E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549318" y="2706609"/>
            <a:ext cx="1011675" cy="1011675"/>
          </a:xfrm>
          <a:prstGeom prst="rect">
            <a:avLst/>
          </a:prstGeom>
        </p:spPr>
      </p:pic>
      <p:pic>
        <p:nvPicPr>
          <p:cNvPr id="8" name="Grafika 7" descr="Prijenosno računalo">
            <a:extLst>
              <a:ext uri="{FF2B5EF4-FFF2-40B4-BE49-F238E27FC236}">
                <a16:creationId xmlns:a16="http://schemas.microsoft.com/office/drawing/2014/main" id="{89F44AEB-F4BD-4DAC-ADE0-2323B612783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835764" y="3539246"/>
            <a:ext cx="2112524" cy="2112524"/>
          </a:xfrm>
          <a:prstGeom prst="rect">
            <a:avLst/>
          </a:prstGeom>
        </p:spPr>
      </p:pic>
      <p:pic>
        <p:nvPicPr>
          <p:cNvPr id="10" name="Grafika 9" descr="Otvorena mapa">
            <a:extLst>
              <a:ext uri="{FF2B5EF4-FFF2-40B4-BE49-F238E27FC236}">
                <a16:creationId xmlns:a16="http://schemas.microsoft.com/office/drawing/2014/main" id="{0BE27E58-C234-4C2D-A017-3E555F72FBF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457941" y="1422738"/>
            <a:ext cx="1527757" cy="1527757"/>
          </a:xfrm>
          <a:prstGeom prst="rect">
            <a:avLst/>
          </a:prstGeom>
        </p:spPr>
      </p:pic>
      <p:pic>
        <p:nvPicPr>
          <p:cNvPr id="12" name="Grafika 11" descr="Kvačica">
            <a:extLst>
              <a:ext uri="{FF2B5EF4-FFF2-40B4-BE49-F238E27FC236}">
                <a16:creationId xmlns:a16="http://schemas.microsoft.com/office/drawing/2014/main" id="{D7DC6ACF-86C7-4FC8-BB1A-8CBEA05EF0A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0434826" y="401266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8524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80E2097-1382-4AAC-B8A0-D5E06D793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b="1" dirty="0"/>
              <a:t>KRITERIJI PREKOGRANIČNE SURADNJU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0B44867-59A2-45BB-8323-0182A32C3B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7177"/>
            <a:ext cx="10515600" cy="4134600"/>
          </a:xfrm>
        </p:spPr>
        <p:txBody>
          <a:bodyPr>
            <a:normAutofit fontScale="92500"/>
          </a:bodyPr>
          <a:lstStyle/>
          <a:p>
            <a:r>
              <a:rPr lang="hr-HR" dirty="0"/>
              <a:t>Prekogranični kriteriji su: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dirty="0"/>
              <a:t> zajednički razvoj,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dirty="0"/>
              <a:t> zajednička provedba,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dirty="0"/>
              <a:t> zajedničko financiranje i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dirty="0"/>
              <a:t> zajedničko osoblje.</a:t>
            </a:r>
          </a:p>
          <a:p>
            <a:pPr algn="just"/>
            <a:r>
              <a:rPr lang="hr-HR" dirty="0"/>
              <a:t>Projekti moraju ispunjavati najmanje tri od četiri kriterija kako bi dobili sredstva iz Programa. Prva dva kriterija su obvezna za sve projekte; treći može biti ili suradnja u financiranju ili zajedničko osoblje. U provedbi projekata je, naravno, dozvoljeno surađivati u sva četiri područja.</a:t>
            </a:r>
          </a:p>
        </p:txBody>
      </p:sp>
    </p:spTree>
    <p:extLst>
      <p:ext uri="{BB962C8B-B14F-4D97-AF65-F5344CB8AC3E}">
        <p14:creationId xmlns:p14="http://schemas.microsoft.com/office/powerpoint/2010/main" val="13084858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E13093A-6273-4A42-B2A0-621FA8103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416338" cy="918391"/>
          </a:xfrm>
        </p:spPr>
        <p:txBody>
          <a:bodyPr>
            <a:normAutofit/>
          </a:bodyPr>
          <a:lstStyle/>
          <a:p>
            <a:r>
              <a:rPr lang="pl-PL" sz="3600" b="1" dirty="0"/>
              <a:t>Drugi poziv za podnošenje prijedloga</a:t>
            </a:r>
            <a:endParaRPr lang="hr-HR" sz="3600" b="1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E6EBEB8-469E-40F3-8B25-6DF558B3F6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8120"/>
            <a:ext cx="10515600" cy="4134600"/>
          </a:xfrm>
        </p:spPr>
        <p:txBody>
          <a:bodyPr>
            <a:normAutofit fontScale="92500" lnSpcReduction="10000"/>
          </a:bodyPr>
          <a:lstStyle/>
          <a:p>
            <a:endParaRPr lang="hr-HR" dirty="0"/>
          </a:p>
          <a:p>
            <a:pPr algn="ctr"/>
            <a:r>
              <a:rPr lang="hr-HR" dirty="0"/>
              <a:t>Više informacija o pozivu i svim uvjetima i popratim dokumentima na:</a:t>
            </a:r>
          </a:p>
          <a:p>
            <a:pPr marL="0" indent="0" algn="ctr">
              <a:buNone/>
            </a:pPr>
            <a:r>
              <a:rPr lang="hr-HR" dirty="0">
                <a:hlinkClick r:id="rId2"/>
              </a:rPr>
              <a:t>http://www.huhr-cbc.com/en/list-of-call-for-proposals/10</a:t>
            </a:r>
            <a:r>
              <a:rPr lang="hr-HR" dirty="0"/>
              <a:t> </a:t>
            </a:r>
          </a:p>
          <a:p>
            <a:pPr marL="0" indent="0" algn="ctr">
              <a:buNone/>
            </a:pPr>
            <a:r>
              <a:rPr lang="hr-HR" dirty="0"/>
              <a:t>i </a:t>
            </a:r>
          </a:p>
          <a:p>
            <a:pPr marL="0" indent="0" algn="ctr">
              <a:buNone/>
            </a:pPr>
            <a:r>
              <a:rPr lang="hr-HR" b="1" dirty="0"/>
              <a:t>VIDRA-Agencija za regionalni razvoj </a:t>
            </a:r>
          </a:p>
          <a:p>
            <a:pPr marL="0" indent="0" algn="ctr">
              <a:buNone/>
            </a:pPr>
            <a:r>
              <a:rPr lang="hr-HR" b="1" dirty="0"/>
              <a:t>Virovitičko-podravske županije</a:t>
            </a:r>
            <a:r>
              <a:rPr lang="hr-HR" dirty="0"/>
              <a:t>:</a:t>
            </a:r>
          </a:p>
          <a:p>
            <a:pPr marL="0" indent="0" algn="ctr">
              <a:buNone/>
            </a:pPr>
            <a:r>
              <a:rPr lang="hr-HR" dirty="0"/>
              <a:t>Miroslava Bato</a:t>
            </a:r>
          </a:p>
          <a:p>
            <a:pPr marL="0" indent="0" algn="ctr">
              <a:buNone/>
            </a:pPr>
            <a:r>
              <a:rPr lang="hr-HR" dirty="0"/>
              <a:t>E: </a:t>
            </a:r>
            <a:r>
              <a:rPr lang="hr-HR" dirty="0">
                <a:hlinkClick r:id="rId3"/>
              </a:rPr>
              <a:t>miroslava.bato@ravidra.hr</a:t>
            </a:r>
            <a:endParaRPr lang="hr-HR" dirty="0"/>
          </a:p>
          <a:p>
            <a:pPr marL="0" indent="0" algn="ctr">
              <a:buNone/>
            </a:pPr>
            <a:r>
              <a:rPr lang="hr-HR" dirty="0"/>
              <a:t>M: +385 99 382 83 84</a:t>
            </a:r>
          </a:p>
        </p:txBody>
      </p:sp>
    </p:spTree>
    <p:extLst>
      <p:ext uri="{BB962C8B-B14F-4D97-AF65-F5344CB8AC3E}">
        <p14:creationId xmlns:p14="http://schemas.microsoft.com/office/powerpoint/2010/main" val="1186799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74B4F3F-567D-47C1-A710-2BAF7381A5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416338" cy="1044225"/>
          </a:xfrm>
        </p:spPr>
        <p:txBody>
          <a:bodyPr>
            <a:normAutofit/>
          </a:bodyPr>
          <a:lstStyle/>
          <a:p>
            <a:r>
              <a:rPr lang="pl-PL" sz="4000" b="1" dirty="0"/>
              <a:t>Opći podaci</a:t>
            </a: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7E1BDD5-1EC8-41FD-8515-FD6BC27076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/>
              <a:t>Referentni broj natječaja: </a:t>
            </a:r>
            <a:r>
              <a:rPr lang="hr-HR" b="1" dirty="0"/>
              <a:t>HUHR/1901</a:t>
            </a:r>
          </a:p>
          <a:p>
            <a:r>
              <a:rPr lang="hr-HR" dirty="0"/>
              <a:t>Datum objave: </a:t>
            </a:r>
            <a:r>
              <a:rPr lang="hr-HR" b="1" dirty="0"/>
              <a:t>31. siječnja 2019.</a:t>
            </a:r>
          </a:p>
          <a:p>
            <a:r>
              <a:rPr lang="hr-HR" dirty="0"/>
              <a:t>Izvor i program financiranja: </a:t>
            </a:r>
            <a:r>
              <a:rPr lang="hr-HR" dirty="0" err="1"/>
              <a:t>Interreg</a:t>
            </a:r>
            <a:r>
              <a:rPr lang="hr-HR" dirty="0"/>
              <a:t> V-A Program suradnje Mađarska-Hrvatska 2014-2020, odobren Odlukom EK C (2015) 6228 od 7. rujna 2015. godine.</a:t>
            </a:r>
          </a:p>
          <a:p>
            <a:r>
              <a:rPr lang="hr-HR" dirty="0"/>
              <a:t>Rok za podnošenje prijava: </a:t>
            </a:r>
            <a:r>
              <a:rPr lang="hr-HR" b="1" u="sng" dirty="0"/>
              <a:t>3. svibnja 2019. do 15.00 sati </a:t>
            </a:r>
            <a:r>
              <a:rPr lang="hr-HR" dirty="0"/>
              <a:t>po srednjeeuropskom vremenu, </a:t>
            </a:r>
            <a:r>
              <a:rPr lang="hr-HR" b="1" u="sng" dirty="0"/>
              <a:t>putem IMIS sustava</a:t>
            </a:r>
            <a:r>
              <a:rPr lang="hr-HR" dirty="0"/>
              <a:t>. </a:t>
            </a:r>
          </a:p>
          <a:p>
            <a:r>
              <a:rPr lang="hr-HR" dirty="0"/>
              <a:t>Indikativni iznos od </a:t>
            </a:r>
            <a:r>
              <a:rPr lang="hr-HR" b="1" dirty="0"/>
              <a:t>20.837.783 EUR </a:t>
            </a:r>
            <a:r>
              <a:rPr lang="hr-HR" dirty="0"/>
              <a:t>je dostupan za ovaj poziv iz doprinosa EU-a.</a:t>
            </a:r>
          </a:p>
          <a:p>
            <a:r>
              <a:rPr lang="hr-HR" dirty="0"/>
              <a:t>Službeni jezik poziva: </a:t>
            </a:r>
            <a:r>
              <a:rPr lang="hr-HR" b="1" dirty="0"/>
              <a:t>engleski jezik</a:t>
            </a:r>
            <a:r>
              <a:rPr lang="hr-H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60768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180EA3B-4419-43C0-882E-7A9B3E169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b="1" dirty="0"/>
              <a:t>Opći podaci - Prihvatljivo područje</a:t>
            </a:r>
          </a:p>
        </p:txBody>
      </p:sp>
      <p:pic>
        <p:nvPicPr>
          <p:cNvPr id="4" name="Rezervirano mjesto sadržaja 3">
            <a:extLst>
              <a:ext uri="{FF2B5EF4-FFF2-40B4-BE49-F238E27FC236}">
                <a16:creationId xmlns:a16="http://schemas.microsoft.com/office/drawing/2014/main" id="{348EB632-D8A9-4E2F-9397-861DE5D1F8A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92523" y="1690688"/>
            <a:ext cx="8994133" cy="4098177"/>
          </a:xfrm>
          <a:prstGeom prst="rect">
            <a:avLst/>
          </a:prstGeom>
        </p:spPr>
      </p:pic>
      <p:sp>
        <p:nvSpPr>
          <p:cNvPr id="5" name="TekstniOkvir 4">
            <a:extLst>
              <a:ext uri="{FF2B5EF4-FFF2-40B4-BE49-F238E27FC236}">
                <a16:creationId xmlns:a16="http://schemas.microsoft.com/office/drawing/2014/main" id="{D02ABC4C-1FF8-4A0C-989A-AA932217E40F}"/>
              </a:ext>
            </a:extLst>
          </p:cNvPr>
          <p:cNvSpPr txBox="1"/>
          <p:nvPr/>
        </p:nvSpPr>
        <p:spPr>
          <a:xfrm>
            <a:off x="1206230" y="1760706"/>
            <a:ext cx="1750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488331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8414653-F292-4910-9904-B9EFEEFF8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b="1" dirty="0"/>
              <a:t>Prihvatljivi prijavitelji i partneri: 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63CE05F-A8B1-4D77-8194-4B17EF856C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Sljedeće organizacije mogu podnijeti zahtjev za doprinos EU-a</a:t>
            </a:r>
          </a:p>
          <a:p>
            <a:pPr marL="0" indent="0">
              <a:buNone/>
            </a:pPr>
            <a:r>
              <a:rPr lang="hr-HR" dirty="0"/>
              <a:t>u sklopu drugog poziva za dostavu prijedloga:</a:t>
            </a:r>
          </a:p>
          <a:p>
            <a:r>
              <a:rPr lang="hr-HR" dirty="0"/>
              <a:t> tijela javne vlasti,</a:t>
            </a:r>
          </a:p>
          <a:p>
            <a:r>
              <a:rPr lang="hr-HR" dirty="0"/>
              <a:t> tijela uređena javnim pravom,</a:t>
            </a:r>
          </a:p>
          <a:p>
            <a:r>
              <a:rPr lang="hr-HR" dirty="0"/>
              <a:t> neprofitne organizacije privatnog prava.</a:t>
            </a:r>
          </a:p>
        </p:txBody>
      </p:sp>
    </p:spTree>
    <p:extLst>
      <p:ext uri="{BB962C8B-B14F-4D97-AF65-F5344CB8AC3E}">
        <p14:creationId xmlns:p14="http://schemas.microsoft.com/office/powerpoint/2010/main" val="2909617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9062269-C253-497C-84D6-EA39FADB2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b="1" dirty="0"/>
              <a:t>Prioriteti i raspoloživa EU sredstva</a:t>
            </a:r>
          </a:p>
        </p:txBody>
      </p:sp>
      <p:graphicFrame>
        <p:nvGraphicFramePr>
          <p:cNvPr id="4" name="Rezervirano mjesto sadržaja 3">
            <a:extLst>
              <a:ext uri="{FF2B5EF4-FFF2-40B4-BE49-F238E27FC236}">
                <a16:creationId xmlns:a16="http://schemas.microsoft.com/office/drawing/2014/main" id="{95368827-5CEF-4D19-8BCA-79DA09439D6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0681681"/>
              </p:ext>
            </p:extLst>
          </p:nvPr>
        </p:nvGraphicFramePr>
        <p:xfrm>
          <a:off x="838200" y="1825624"/>
          <a:ext cx="10515600" cy="36272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2596623017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450806169"/>
                    </a:ext>
                  </a:extLst>
                </a:gridCol>
              </a:tblGrid>
              <a:tr h="906805">
                <a:tc>
                  <a:txBody>
                    <a:bodyPr/>
                    <a:lstStyle/>
                    <a:p>
                      <a:pPr algn="ctr"/>
                      <a:r>
                        <a:rPr lang="hr-HR" sz="3200" dirty="0"/>
                        <a:t>Prioritet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Dostupan doprinos EU-a</a:t>
                      </a:r>
                    </a:p>
                    <a:p>
                      <a:endParaRPr lang="hr-H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87235331"/>
                  </a:ext>
                </a:extLst>
              </a:tr>
              <a:tr h="906805">
                <a:tc>
                  <a:txBody>
                    <a:bodyPr/>
                    <a:lstStyle/>
                    <a:p>
                      <a:pPr algn="ctr"/>
                      <a:r>
                        <a:rPr lang="nn-NO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PRIORITET 2 - ODRŽIV</a:t>
                      </a:r>
                      <a:r>
                        <a:rPr lang="hr-HR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O</a:t>
                      </a:r>
                      <a:r>
                        <a:rPr lang="nn-NO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KORIŠTENJE PRIRODNE I KULTURNE</a:t>
                      </a:r>
                      <a:r>
                        <a:rPr lang="hr-HR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BAŠTINE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15.211.969 EUR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5105142"/>
                  </a:ext>
                </a:extLst>
              </a:tr>
              <a:tr h="906805">
                <a:tc>
                  <a:txBody>
                    <a:bodyPr/>
                    <a:lstStyle/>
                    <a:p>
                      <a:pPr algn="ctr"/>
                      <a:r>
                        <a:rPr lang="hr-HR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PRIORITET 3 - SURADNJA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3.059.379 EUR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91902224"/>
                  </a:ext>
                </a:extLst>
              </a:tr>
              <a:tr h="906805">
                <a:tc>
                  <a:txBody>
                    <a:bodyPr/>
                    <a:lstStyle/>
                    <a:p>
                      <a:pPr algn="ctr"/>
                      <a:r>
                        <a:rPr lang="hr-HR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PRIORITET 4 - OBRAZOVANJE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2.566.435 EUR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69693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47774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113A665-2843-4347-ADC0-15168D764B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7416338" cy="893224"/>
          </a:xfrm>
        </p:spPr>
        <p:txBody>
          <a:bodyPr>
            <a:normAutofit fontScale="90000"/>
          </a:bodyPr>
          <a:lstStyle/>
          <a:p>
            <a:br>
              <a:rPr lang="hr-HR" sz="3100" b="1" dirty="0"/>
            </a:br>
            <a:r>
              <a:rPr lang="hr-HR" sz="3100" b="1" dirty="0"/>
              <a:t>PRIORITET 2 - ODRŽIVO KORIŠTENJE PRIRODNE I KULTURNE BAŠTINE - Prioritet ulaganja 6c </a:t>
            </a:r>
            <a:br>
              <a:rPr lang="hr-HR" dirty="0"/>
            </a:b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7436FE5-2E44-4B00-AFCD-21D847E4AB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8350"/>
            <a:ext cx="10515600" cy="4701875"/>
          </a:xfrm>
        </p:spPr>
        <p:txBody>
          <a:bodyPr>
            <a:normAutofit/>
          </a:bodyPr>
          <a:lstStyle/>
          <a:p>
            <a:pPr algn="just"/>
            <a:r>
              <a:rPr lang="hr-HR" dirty="0"/>
              <a:t>Prioritet ulaganja 6c - Očuvanje, zaštita, promicanje i razvoj prirodne i kulturne baštine -&gt; 2.1 Pretvoriti prirodnu i kulturnu baštinu regije u turističke atrakcije s mogućnostima stvaranja prihoda: </a:t>
            </a:r>
          </a:p>
          <a:p>
            <a:endParaRPr lang="hr-HR" sz="3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hr-HR" sz="2000" dirty="0"/>
              <a:t>Bolje iskorištavanje bogate i raznolike prirodne i kulturne baštine kao potencijala za generiranje gospodarskog rasta u pograničnom području;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hr-HR" sz="2000" dirty="0"/>
              <a:t>Ulaganja koja rezultiraju imovinom razvijenom da postanu atrakcije;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hr-HR" sz="2000" dirty="0"/>
              <a:t>Očuvanje ugroženih elemenata graditeljske baštine;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hr-HR" sz="2000" dirty="0"/>
              <a:t>Razvijanje i nadogradnja infrastrukture tj., ulaganja usmjerena na poboljšanje dostupnosti i bolji pristup postojećim i potencijalnim turističkim mjestima u svrhu zajedničkog korištenja kulturnih i prirodnih vrijednosti i baštinske imovine, koja se provodi na ekološki prihvatljiv način s ciljem jamčenja veće pozornosti prema prirodnim i kulturnim vrijednostima zajedničke regije.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04046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E6CB32E-54A1-4D3F-B4DB-7F3F9C92B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416338" cy="1077781"/>
          </a:xfrm>
        </p:spPr>
        <p:txBody>
          <a:bodyPr>
            <a:normAutofit/>
          </a:bodyPr>
          <a:lstStyle/>
          <a:p>
            <a:r>
              <a:rPr lang="hr-HR" sz="2800" b="1" dirty="0"/>
              <a:t>PRIORITET 2 - ODRŽIVO KORIŠTENJE PRIRODNE I KULTURNE BAŠTINE - Prioritet ulaganja 6c </a:t>
            </a:r>
            <a:endParaRPr lang="hr-HR" sz="2800" dirty="0"/>
          </a:p>
        </p:txBody>
      </p:sp>
      <p:graphicFrame>
        <p:nvGraphicFramePr>
          <p:cNvPr id="4" name="Rezervirano mjesto sadržaja 3">
            <a:extLst>
              <a:ext uri="{FF2B5EF4-FFF2-40B4-BE49-F238E27FC236}">
                <a16:creationId xmlns:a16="http://schemas.microsoft.com/office/drawing/2014/main" id="{14465508-42E8-4BE1-ADC2-FAA6C8CE4EF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4584649"/>
              </p:ext>
            </p:extLst>
          </p:nvPr>
        </p:nvGraphicFramePr>
        <p:xfrm>
          <a:off x="1057012" y="1988191"/>
          <a:ext cx="10461072" cy="3448213"/>
        </p:xfrm>
        <a:graphic>
          <a:graphicData uri="http://schemas.openxmlformats.org/drawingml/2006/table">
            <a:tbl>
              <a:tblPr firstRow="1" firstCol="1" bandRow="1">
                <a:tableStyleId>{616DA210-FB5B-4158-B5E0-FEB733F419BA}</a:tableStyleId>
              </a:tblPr>
              <a:tblGrid>
                <a:gridCol w="5230536">
                  <a:extLst>
                    <a:ext uri="{9D8B030D-6E8A-4147-A177-3AD203B41FA5}">
                      <a16:colId xmlns:a16="http://schemas.microsoft.com/office/drawing/2014/main" val="2208808671"/>
                    </a:ext>
                  </a:extLst>
                </a:gridCol>
                <a:gridCol w="5230536">
                  <a:extLst>
                    <a:ext uri="{9D8B030D-6E8A-4147-A177-3AD203B41FA5}">
                      <a16:colId xmlns:a16="http://schemas.microsoft.com/office/drawing/2014/main" val="1511661521"/>
                    </a:ext>
                  </a:extLst>
                </a:gridCol>
              </a:tblGrid>
              <a:tr h="108087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400" dirty="0">
                          <a:effectLst/>
                        </a:rPr>
                        <a:t>Komponenta 2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400" dirty="0">
                          <a:effectLst/>
                        </a:rPr>
                        <a:t>Turističke atrakcije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400" dirty="0">
                          <a:effectLst/>
                        </a:rPr>
                        <a:t>Raspoloživ iznos: 9.230.273 EUR</a:t>
                      </a:r>
                      <a:endParaRPr lang="hr-HR" sz="2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400" dirty="0">
                          <a:effectLst/>
                        </a:rPr>
                        <a:t>Komponenta 3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400" dirty="0">
                          <a:effectLst/>
                        </a:rPr>
                        <a:t>Tematske rute i drugi turistički proizvodi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400" dirty="0">
                          <a:effectLst/>
                        </a:rPr>
                        <a:t>Raspoloživ iznos: 2.500.000 EUR</a:t>
                      </a:r>
                      <a:endParaRPr lang="hr-HR" sz="2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77993421"/>
                  </a:ext>
                </a:extLst>
              </a:tr>
              <a:tr h="229149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000" b="0" dirty="0">
                          <a:effectLst/>
                        </a:rPr>
                        <a:t>Postupak odabira: Jedan korak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000" b="0" dirty="0">
                          <a:effectLst/>
                        </a:rPr>
                        <a:t>Maksimalno trajanje projekta: 24 mjeseca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000" b="0" dirty="0">
                          <a:effectLst/>
                        </a:rPr>
                        <a:t>Vrijednost projekta: 200.000 do 1.700.000 EUR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000" b="0" dirty="0">
                          <a:effectLst/>
                        </a:rPr>
                        <a:t>Iznos doprinosa EU-a po projektu: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000" b="0" dirty="0">
                          <a:effectLst/>
                        </a:rPr>
                        <a:t>170.000 do 1.445.000 EUR</a:t>
                      </a:r>
                      <a:endParaRPr lang="hr-HR" sz="20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000" b="0" dirty="0">
                          <a:effectLst/>
                        </a:rPr>
                        <a:t>Postupak odabira: Jedan korak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000" b="0" dirty="0">
                          <a:effectLst/>
                        </a:rPr>
                        <a:t>Maksimalno trajanje projekta: 24 mjeseca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000" b="0" dirty="0">
                          <a:effectLst/>
                        </a:rPr>
                        <a:t>Vrijednost projekta: 100.000 do 400.000 EUR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000" b="0" dirty="0">
                          <a:effectLst/>
                        </a:rPr>
                        <a:t>Iznos doprinosa EU-a po projektu: 85.000 do 340.000 EUR</a:t>
                      </a:r>
                      <a:endParaRPr lang="hr-HR" sz="20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428994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01603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17BCBCC-CAD1-4FA5-966A-DC5F6A0847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7416338" cy="1220394"/>
          </a:xfrm>
        </p:spPr>
        <p:txBody>
          <a:bodyPr>
            <a:normAutofit/>
          </a:bodyPr>
          <a:lstStyle/>
          <a:p>
            <a:r>
              <a:rPr lang="hr-HR" sz="2800" b="1" dirty="0"/>
              <a:t>PRIORITET 2 - ODRŽIVO KORIŠTENJE PRIRODNE I KULTURNE BAŠTINE - Prioritet ulaganja 6d 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FC303C5-3987-406E-A7F6-FF9EC97526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hr-HR" dirty="0"/>
              <a:t>Prioritet ulaganja 6d - Zaštita i vraćanje biološke raznolikosti tla i promicanje usluga ekosustava, uključujući i Natura 2000, i zelenu infrastrukturu -&gt; 2.2 Vraćanje ekološke raznolikosti u pograničnom području</a:t>
            </a:r>
          </a:p>
          <a:p>
            <a:endParaRPr lang="hr-HR" sz="7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hr-HR" sz="2000" dirty="0"/>
              <a:t>Mala ulaganja u infrastrukturu nužnu za zaštitu ili upravljanje prirodnim staništima, ekosustavima ili krajobrazima ('zelena infrastruktura'), uključujući uspostavljanje zelenih koridora između lokacija i stvaranje ili proširenje višenamjenskih močvara i druge aktivnosti koje rezultiraju boljim stanjem predmetnog odredišta (kao što su zgrade, pješačke staze, mali zemljani radovi i sanacija lokacije, čišćenje </a:t>
            </a:r>
            <a:r>
              <a:rPr lang="hr-HR" sz="2000" dirty="0" err="1"/>
              <a:t>neendemske</a:t>
            </a:r>
            <a:r>
              <a:rPr lang="hr-HR" sz="2000" dirty="0"/>
              <a:t> vegetacije, postavljanje postrojenja itd.).</a:t>
            </a:r>
          </a:p>
        </p:txBody>
      </p:sp>
    </p:spTree>
    <p:extLst>
      <p:ext uri="{BB962C8B-B14F-4D97-AF65-F5344CB8AC3E}">
        <p14:creationId xmlns:p14="http://schemas.microsoft.com/office/powerpoint/2010/main" val="442411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CEFA7D8-38F3-4C76-B8EF-B5748B140A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7416338" cy="1170060"/>
          </a:xfrm>
        </p:spPr>
        <p:txBody>
          <a:bodyPr>
            <a:normAutofit/>
          </a:bodyPr>
          <a:lstStyle/>
          <a:p>
            <a:r>
              <a:rPr lang="hr-HR" sz="2800" b="1" dirty="0"/>
              <a:t>PRIORITET 2 - ODRŽIVO KORIŠTENJE PRIRODNE I KULTURNE BAŠTINE - Prioritet ulaganja 6d </a:t>
            </a:r>
          </a:p>
        </p:txBody>
      </p:sp>
      <p:graphicFrame>
        <p:nvGraphicFramePr>
          <p:cNvPr id="4" name="Rezervirano mjesto sadržaja 3">
            <a:extLst>
              <a:ext uri="{FF2B5EF4-FFF2-40B4-BE49-F238E27FC236}">
                <a16:creationId xmlns:a16="http://schemas.microsoft.com/office/drawing/2014/main" id="{951C56F6-B03A-409E-BC98-1B9E4DFC85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4358942"/>
              </p:ext>
            </p:extLst>
          </p:nvPr>
        </p:nvGraphicFramePr>
        <p:xfrm>
          <a:off x="1183280" y="2076607"/>
          <a:ext cx="5779582" cy="2704783"/>
        </p:xfrm>
        <a:graphic>
          <a:graphicData uri="http://schemas.openxmlformats.org/drawingml/2006/table">
            <a:tbl>
              <a:tblPr firstRow="1" firstCol="1" bandRow="1">
                <a:tableStyleId>{616DA210-FB5B-4158-B5E0-FEB733F419BA}</a:tableStyleId>
              </a:tblPr>
              <a:tblGrid>
                <a:gridCol w="5779582">
                  <a:extLst>
                    <a:ext uri="{9D8B030D-6E8A-4147-A177-3AD203B41FA5}">
                      <a16:colId xmlns:a16="http://schemas.microsoft.com/office/drawing/2014/main" val="22495685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400" kern="1200" dirty="0">
                          <a:effectLst/>
                        </a:rPr>
                        <a:t>Raspoloživ iznos: 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400" kern="1200" dirty="0">
                          <a:effectLst/>
                        </a:rPr>
                        <a:t>3.481.696 EUR</a:t>
                      </a:r>
                      <a:endParaRPr lang="hr-HR" sz="2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34177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400" b="0" kern="1200" dirty="0">
                          <a:effectLst/>
                        </a:rPr>
                        <a:t>Postupak odabira: Jedan korak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400" b="0" kern="1200" dirty="0">
                          <a:effectLst/>
                        </a:rPr>
                        <a:t>Maksimalno trajanje projekta: 24 mjeseca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400" b="0" kern="1200" dirty="0">
                          <a:effectLst/>
                        </a:rPr>
                        <a:t>Veličina projekta: 150.000 to 1.500.000 EUR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400" b="0" kern="1200" dirty="0">
                          <a:effectLst/>
                        </a:rPr>
                        <a:t>Iznos doprinosa EU-a po projektu: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400" b="0" kern="1200" dirty="0">
                          <a:effectLst/>
                        </a:rPr>
                        <a:t>127.500 to 1.275.000 EUR</a:t>
                      </a:r>
                      <a:endParaRPr lang="hr-HR" sz="24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44439274"/>
                  </a:ext>
                </a:extLst>
              </a:tr>
            </a:tbl>
          </a:graphicData>
        </a:graphic>
      </p:graphicFrame>
      <p:pic>
        <p:nvPicPr>
          <p:cNvPr id="6" name="Slika 5">
            <a:extLst>
              <a:ext uri="{FF2B5EF4-FFF2-40B4-BE49-F238E27FC236}">
                <a16:creationId xmlns:a16="http://schemas.microsoft.com/office/drawing/2014/main" id="{F558EAC4-0945-4DB2-97CF-704F6A78DF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6667" y="1692207"/>
            <a:ext cx="3473585" cy="3473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800412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379</TotalTime>
  <Words>1178</Words>
  <Application>Microsoft Office PowerPoint</Application>
  <PresentationFormat>Široki zaslon</PresentationFormat>
  <Paragraphs>138</Paragraphs>
  <Slides>17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Wingdings</vt:lpstr>
      <vt:lpstr>Tema sustava Office</vt:lpstr>
      <vt:lpstr>  </vt:lpstr>
      <vt:lpstr>Opći podaci</vt:lpstr>
      <vt:lpstr>Opći podaci - Prihvatljivo područje</vt:lpstr>
      <vt:lpstr>Prihvatljivi prijavitelji i partneri: </vt:lpstr>
      <vt:lpstr>Prioriteti i raspoloživa EU sredstva</vt:lpstr>
      <vt:lpstr> PRIORITET 2 - ODRŽIVO KORIŠTENJE PRIRODNE I KULTURNE BAŠTINE - Prioritet ulaganja 6c  </vt:lpstr>
      <vt:lpstr>PRIORITET 2 - ODRŽIVO KORIŠTENJE PRIRODNE I KULTURNE BAŠTINE - Prioritet ulaganja 6c </vt:lpstr>
      <vt:lpstr>PRIORITET 2 - ODRŽIVO KORIŠTENJE PRIRODNE I KULTURNE BAŠTINE - Prioritet ulaganja 6d </vt:lpstr>
      <vt:lpstr>PRIORITET 2 - ODRŽIVO KORIŠTENJE PRIRODNE I KULTURNE BAŠTINE - Prioritet ulaganja 6d </vt:lpstr>
      <vt:lpstr> PRIORITET 3 - SURADNJA </vt:lpstr>
      <vt:lpstr>PRIORITET 3 - SURADNJA</vt:lpstr>
      <vt:lpstr>PRIORITET 4 - OBRAZOVANJE</vt:lpstr>
      <vt:lpstr>PRIORITET 4 - OBRAZOVANJE</vt:lpstr>
      <vt:lpstr>Prihvatljivost troškova</vt:lpstr>
      <vt:lpstr> DOKUMENTI KOJI SE PRILAŽU UZ PROJEKTNU PRIJAVU </vt:lpstr>
      <vt:lpstr>KRITERIJI PREKOGRANIČNE SURADNJU</vt:lpstr>
      <vt:lpstr>Drugi poziv za podnošenje prijedloga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Miroslava</dc:creator>
  <cp:lastModifiedBy>Miroslava</cp:lastModifiedBy>
  <cp:revision>37</cp:revision>
  <cp:lastPrinted>2019-02-13T07:08:15Z</cp:lastPrinted>
  <dcterms:created xsi:type="dcterms:W3CDTF">2019-02-11T13:43:12Z</dcterms:created>
  <dcterms:modified xsi:type="dcterms:W3CDTF">2019-02-13T08:19:34Z</dcterms:modified>
</cp:coreProperties>
</file>